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84" r:id="rId8"/>
    <p:sldId id="262" r:id="rId9"/>
    <p:sldId id="261" r:id="rId10"/>
    <p:sldId id="286" r:id="rId11"/>
    <p:sldId id="285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8" r:id="rId22"/>
    <p:sldId id="276" r:id="rId23"/>
    <p:sldId id="277" r:id="rId24"/>
    <p:sldId id="270" r:id="rId25"/>
    <p:sldId id="271" r:id="rId26"/>
    <p:sldId id="272" r:id="rId27"/>
    <p:sldId id="273" r:id="rId28"/>
    <p:sldId id="279" r:id="rId29"/>
    <p:sldId id="280" r:id="rId30"/>
    <p:sldId id="281" r:id="rId31"/>
    <p:sldId id="282" r:id="rId32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B BROCK" initials="AB" lastIdx="1" clrIdx="0">
    <p:extLst>
      <p:ext uri="{19B8F6BF-5375-455C-9EA6-DF929625EA0E}">
        <p15:presenceInfo xmlns:p15="http://schemas.microsoft.com/office/powerpoint/2012/main" userId="56ef1afc46bd0d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AE7C4-56C3-48CF-85AF-0EA6105C3AA9}" v="39" dt="2022-04-10T08:29:04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0T00:11:10.925" idx="1">
    <p:pos x="7680" y="1129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8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8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4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8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0B52228-7CF5-4345-B796-1CBFA70B309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8CE6813-39CC-48A7-BA92-1B7C7B7C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0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Anschreibelehrgang</a:t>
            </a:r>
            <a:r>
              <a:rPr lang="de-DE" dirty="0"/>
              <a:t>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SGH-Berlin</a:t>
            </a:r>
            <a:endParaRPr lang="en-US" sz="6000" b="1" dirty="0"/>
          </a:p>
        </p:txBody>
      </p:sp>
      <p:pic>
        <p:nvPicPr>
          <p:cNvPr id="1026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94" y="3826308"/>
            <a:ext cx="2790305" cy="30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8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Anlage – weitere Aufgaben</a:t>
            </a:r>
            <a:endParaRPr lang="en-US" dirty="0"/>
          </a:p>
        </p:txBody>
      </p:sp>
      <p:pic>
        <p:nvPicPr>
          <p:cNvPr id="4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14" y="177021"/>
            <a:ext cx="1418705" cy="1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ang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1726" y="2056686"/>
            <a:ext cx="99752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 err="1"/>
              <a:t>Spielrichtungsanzeiger</a:t>
            </a:r>
            <a:endParaRPr lang="en-US" sz="2000" dirty="0"/>
          </a:p>
          <a:p>
            <a:r>
              <a:rPr lang="en-US" sz="2000" dirty="0"/>
              <a:t>	- </a:t>
            </a:r>
            <a:r>
              <a:rPr lang="en-US" sz="2000" dirty="0" err="1"/>
              <a:t>Nach</a:t>
            </a:r>
            <a:r>
              <a:rPr lang="en-US" sz="2000" dirty="0"/>
              <a:t> </a:t>
            </a:r>
            <a:r>
              <a:rPr lang="en-US" sz="2000" dirty="0" err="1"/>
              <a:t>Tippoff</a:t>
            </a:r>
            <a:r>
              <a:rPr lang="en-US" sz="2000" dirty="0"/>
              <a:t>: </a:t>
            </a:r>
            <a:r>
              <a:rPr lang="en-US" sz="2000" dirty="0" err="1"/>
              <a:t>Pfeil</a:t>
            </a:r>
            <a:r>
              <a:rPr lang="en-US" sz="2000" dirty="0"/>
              <a:t> </a:t>
            </a:r>
            <a:r>
              <a:rPr lang="en-US" sz="2000" dirty="0" err="1"/>
              <a:t>zeigt</a:t>
            </a:r>
            <a:r>
              <a:rPr lang="en-US" sz="2000" dirty="0"/>
              <a:t> </a:t>
            </a:r>
            <a:r>
              <a:rPr lang="en-US" sz="2000" dirty="0" err="1"/>
              <a:t>entgegen</a:t>
            </a:r>
            <a:r>
              <a:rPr lang="en-US" sz="2000" dirty="0"/>
              <a:t> der </a:t>
            </a:r>
            <a:r>
              <a:rPr lang="en-US" sz="2000" dirty="0" err="1"/>
              <a:t>Spielrichtung</a:t>
            </a:r>
            <a:r>
              <a:rPr lang="en-US" sz="2000" dirty="0"/>
              <a:t> die </a:t>
            </a:r>
            <a:r>
              <a:rPr lang="en-US" sz="2000" dirty="0" err="1"/>
              <a:t>Richtung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dirty="0"/>
              <a:t>(also auf den </a:t>
            </a:r>
            <a:r>
              <a:rPr lang="en-US" dirty="0" err="1"/>
              <a:t>Korb</a:t>
            </a:r>
            <a:r>
              <a:rPr lang="en-US" dirty="0"/>
              <a:t> auf den die Mannschaft </a:t>
            </a:r>
            <a:r>
              <a:rPr lang="en-US" dirty="0" err="1"/>
              <a:t>spielt</a:t>
            </a:r>
            <a:r>
              <a:rPr lang="en-US" dirty="0"/>
              <a:t> die den </a:t>
            </a:r>
            <a:r>
              <a:rPr lang="en-US" dirty="0" err="1"/>
              <a:t>Sprungball</a:t>
            </a:r>
            <a:r>
              <a:rPr lang="en-US" dirty="0"/>
              <a:t> </a:t>
            </a:r>
            <a:r>
              <a:rPr lang="en-US" dirty="0" err="1"/>
              <a:t>verloren</a:t>
            </a:r>
            <a:r>
              <a:rPr lang="en-US" dirty="0"/>
              <a:t> hat)</a:t>
            </a:r>
          </a:p>
          <a:p>
            <a:r>
              <a:rPr lang="en-US" dirty="0"/>
              <a:t>	- </a:t>
            </a:r>
            <a:r>
              <a:rPr lang="en-US" dirty="0" err="1"/>
              <a:t>drehen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Sprungball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drehen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Halbzeit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drehen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dem </a:t>
            </a:r>
            <a:r>
              <a:rPr lang="en-US" dirty="0" err="1"/>
              <a:t>ersten</a:t>
            </a:r>
            <a:r>
              <a:rPr lang="en-US" dirty="0"/>
              <a:t> </a:t>
            </a:r>
            <a:r>
              <a:rPr lang="en-US" dirty="0" err="1"/>
              <a:t>Einwurf</a:t>
            </a:r>
            <a:r>
              <a:rPr lang="en-US" dirty="0"/>
              <a:t> in </a:t>
            </a:r>
            <a:r>
              <a:rPr lang="en-US" dirty="0" err="1"/>
              <a:t>Viertel</a:t>
            </a:r>
            <a:r>
              <a:rPr lang="en-US" dirty="0"/>
              <a:t> 2., 3. und 4.</a:t>
            </a:r>
          </a:p>
          <a:p>
            <a:endParaRPr lang="en-US" dirty="0"/>
          </a:p>
          <a:p>
            <a:r>
              <a:rPr lang="de-DE" sz="2000" dirty="0"/>
              <a:t>Spielerwechsel:</a:t>
            </a:r>
            <a:br>
              <a:rPr lang="de-DE" dirty="0"/>
            </a:br>
            <a:r>
              <a:rPr lang="de-DE" dirty="0"/>
              <a:t>	1) </a:t>
            </a:r>
            <a:r>
              <a:rPr lang="de-DE" b="1" dirty="0"/>
              <a:t>Spieler</a:t>
            </a:r>
            <a:r>
              <a:rPr lang="de-DE" dirty="0"/>
              <a:t> meldet Wechsel beim Kampfgericht an.</a:t>
            </a:r>
            <a:br>
              <a:rPr lang="de-DE" dirty="0"/>
            </a:br>
            <a:r>
              <a:rPr lang="de-DE" dirty="0"/>
              <a:t>	2) Kampfgericht gibt akustisches Signal,</a:t>
            </a:r>
            <a:br>
              <a:rPr lang="de-DE" dirty="0"/>
            </a:br>
            <a:r>
              <a:rPr lang="de-DE" sz="1200" dirty="0"/>
              <a:t>	</a:t>
            </a:r>
            <a:r>
              <a:rPr lang="de-DE" dirty="0"/>
              <a:t>	– wenn der SR pfeift (bei Foul, erst wenn der SR die Foulanzeige beendet hat),</a:t>
            </a:r>
            <a:br>
              <a:rPr lang="de-DE" dirty="0"/>
            </a:br>
            <a:r>
              <a:rPr lang="de-DE" dirty="0"/>
              <a:t>		– nach einem letzten erfolgreichen Freiwurf,</a:t>
            </a:r>
            <a:br>
              <a:rPr lang="de-DE" dirty="0"/>
            </a:br>
            <a:r>
              <a:rPr lang="de-DE" dirty="0"/>
              <a:t>		– zwischen letztem Freiwurf und Einwurf (bei T-, U- oder D-Foul),</a:t>
            </a:r>
            <a:br>
              <a:rPr lang="de-DE" dirty="0"/>
            </a:br>
            <a:r>
              <a:rPr lang="de-DE" dirty="0"/>
              <a:t>		– bei </a:t>
            </a:r>
            <a:r>
              <a:rPr lang="de-DE" dirty="0" err="1"/>
              <a:t>Feldkorb</a:t>
            </a:r>
            <a:r>
              <a:rPr lang="de-DE" dirty="0"/>
              <a:t> des Gegners in den letzten 2 Minuten des 4. Viertels und jeder Verlängerung.</a:t>
            </a:r>
            <a:br>
              <a:rPr lang="de-DE" dirty="0"/>
            </a:br>
            <a:r>
              <a:rPr lang="de-DE" dirty="0"/>
              <a:t>		Signal ist möglich, bis der Ball dem Ein- oder Freiwerfer zur Verfügung steht.</a:t>
            </a:r>
          </a:p>
          <a:p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67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6588-0BEC-4990-B74E-DC3C928E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BE7F-FF3E-4032-AE81-86CECE5E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Lernen heute:</a:t>
            </a:r>
          </a:p>
          <a:p>
            <a:pPr marL="0" indent="0">
              <a:buNone/>
            </a:pPr>
            <a:r>
              <a:rPr lang="de-DE" sz="4400" dirty="0"/>
              <a:t>JOSH</a:t>
            </a:r>
          </a:p>
          <a:p>
            <a:pPr marL="0" indent="0">
              <a:buNone/>
            </a:pPr>
            <a:r>
              <a:rPr lang="de-DE" sz="4400" dirty="0"/>
              <a:t>LEYLA</a:t>
            </a:r>
          </a:p>
          <a:p>
            <a:pPr marL="0" indent="0">
              <a:buNone/>
            </a:pPr>
            <a:r>
              <a:rPr lang="de-DE" sz="4400" dirty="0"/>
              <a:t>MARIE</a:t>
            </a:r>
          </a:p>
          <a:p>
            <a:pPr marL="0" indent="0">
              <a:buNone/>
            </a:pPr>
            <a:r>
              <a:rPr lang="de-DE" sz="4400" dirty="0"/>
              <a:t>RICHIE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1CF76A-4AFE-428D-9299-751583364621}"/>
              </a:ext>
            </a:extLst>
          </p:cNvPr>
          <p:cNvSpPr txBox="1">
            <a:spLocks/>
          </p:cNvSpPr>
          <p:nvPr/>
        </p:nvSpPr>
        <p:spPr>
          <a:xfrm>
            <a:off x="6817818" y="2011680"/>
            <a:ext cx="4169181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/>
              <a:t>Lehren heute:</a:t>
            </a:r>
            <a:endParaRPr lang="de-DE" sz="4400" dirty="0"/>
          </a:p>
          <a:p>
            <a:pPr marL="0" indent="0">
              <a:buFont typeface="Wingdings" pitchFamily="2" charset="2"/>
              <a:buNone/>
            </a:pPr>
            <a:r>
              <a:rPr lang="de-DE" sz="4400" dirty="0"/>
              <a:t>MANU</a:t>
            </a:r>
          </a:p>
          <a:p>
            <a:pPr marL="0" indent="0">
              <a:buFont typeface="Wingdings" pitchFamily="2" charset="2"/>
              <a:buNone/>
            </a:pPr>
            <a:r>
              <a:rPr lang="de-DE" sz="4400" dirty="0"/>
              <a:t>TIM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39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2054971"/>
            <a:ext cx="5958754" cy="45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vor dem 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5405699" cy="420624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Alle Eintragungen vor dem Spiel in Schwarz</a:t>
            </a:r>
            <a:br>
              <a:rPr lang="de-DE" dirty="0"/>
            </a:br>
            <a:r>
              <a:rPr lang="de-DE" dirty="0"/>
              <a:t>(Ausnahme </a:t>
            </a:r>
            <a:r>
              <a:rPr lang="de-DE" dirty="0" err="1"/>
              <a:t>Starting</a:t>
            </a:r>
            <a:r>
              <a:rPr lang="de-DE" dirty="0"/>
              <a:t> 5 in Rot)</a:t>
            </a:r>
          </a:p>
          <a:p>
            <a:r>
              <a:rPr lang="de-DE" dirty="0"/>
              <a:t>Mannschaftsliste von Trainer oder Betreuer</a:t>
            </a:r>
          </a:p>
          <a:p>
            <a:r>
              <a:rPr lang="de-DE" dirty="0"/>
              <a:t>Achtung: Auf Sortierung prüfen!</a:t>
            </a:r>
          </a:p>
          <a:p>
            <a:r>
              <a:rPr lang="de-DE" dirty="0"/>
              <a:t>Schiedsrichter prüft und hakt ab</a:t>
            </a:r>
          </a:p>
          <a:p>
            <a:r>
              <a:rPr lang="de-DE" dirty="0"/>
              <a:t>Erste fünf wird durch Trainer mitgeteilt und nach Eintragung abgezeichnet</a:t>
            </a:r>
          </a:p>
          <a:p>
            <a:r>
              <a:rPr lang="de-DE" dirty="0"/>
              <a:t>Vor dem Sprungball überprüft der </a:t>
            </a:r>
            <a:r>
              <a:rPr lang="de-DE" dirty="0" err="1"/>
              <a:t>Anschreiber</a:t>
            </a:r>
            <a:r>
              <a:rPr lang="de-DE" dirty="0"/>
              <a:t> und macht einen Kreis um die Kreuze der Spieler auf den Spielfeld</a:t>
            </a:r>
          </a:p>
          <a:p>
            <a:r>
              <a:rPr lang="de-DE" dirty="0"/>
              <a:t>Wird ein Spieler eingewechselt erhält er ein „X“ ohne Kreis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26" y="2011680"/>
            <a:ext cx="53244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Auszeiten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03" y="3507971"/>
            <a:ext cx="9528812" cy="2834639"/>
          </a:xfrm>
        </p:spPr>
        <p:txBody>
          <a:bodyPr>
            <a:normAutofit/>
          </a:bodyPr>
          <a:lstStyle/>
          <a:p>
            <a:r>
              <a:rPr lang="de-DE" dirty="0"/>
              <a:t>Spielminute wird in Farbe der Periode eingetragen</a:t>
            </a:r>
          </a:p>
          <a:p>
            <a:r>
              <a:rPr lang="de-DE" dirty="0"/>
              <a:t>Sind 2 Minuten vor Ende des 4. Viertels noch 3 Auszeiten vorhanden wird die 3. gestrichen (X)</a:t>
            </a:r>
          </a:p>
          <a:p>
            <a:r>
              <a:rPr lang="de-DE" dirty="0"/>
              <a:t>Pro Verlängerung gibt es eine Auszeit</a:t>
            </a:r>
          </a:p>
          <a:p>
            <a:r>
              <a:rPr lang="de-DE" dirty="0"/>
              <a:t>Gibt es keine Verlängerung wir das Feld mit Doppelstrich entwertet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86" y="2289377"/>
            <a:ext cx="3281133" cy="9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0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Fouls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877724"/>
            <a:ext cx="95535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</a:t>
            </a:r>
            <a:r>
              <a:rPr lang="de-DE" dirty="0" err="1"/>
              <a:t>MannschftsFouls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76" y="2011680"/>
            <a:ext cx="6766861" cy="698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9776" y="2928693"/>
            <a:ext cx="9135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Bei jedem Foul gegen einen Spieler wird ein Kreuz  im entsprechenden Viertel gemacht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Fouls gegen die Bank zählen nicht zu den Mannschaftsfouls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Beim vierten Foul wird die Rote Fahne aufgehängt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Bei Gelegenheit jeweils prüfen ob man kein </a:t>
            </a:r>
            <a:r>
              <a:rPr lang="de-DE" sz="2400" b="1" dirty="0" err="1"/>
              <a:t>Keuz</a:t>
            </a:r>
            <a:r>
              <a:rPr lang="de-DE" sz="2400" b="1" dirty="0"/>
              <a:t> vergessen 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Ggf. den Schiedsrichter informieren wenn es ein Problem gibt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975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Spielstand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059737"/>
            <a:ext cx="8763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Spielstand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05" y="2056919"/>
            <a:ext cx="6646978" cy="45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4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7EA6-2312-44C1-A88F-14CE9AB7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Schiedsrichterzeichen - Nummern</a:t>
            </a:r>
            <a:endParaRPr lang="en-US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7B58770-A3F0-466D-8A2E-BE259229C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73" y="4926659"/>
            <a:ext cx="2156473" cy="1484372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C30F4A9-CEFE-4DC3-AB8D-28E5E01F7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93" y="4926658"/>
            <a:ext cx="2156474" cy="1484373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C4DEFE45-E949-4F98-AC52-83E0499C5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13" y="4926660"/>
            <a:ext cx="2156474" cy="148437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D8A83AC-4F0E-46B2-B53E-2F0A76E17F8A}"/>
              </a:ext>
            </a:extLst>
          </p:cNvPr>
          <p:cNvGrpSpPr/>
          <p:nvPr/>
        </p:nvGrpSpPr>
        <p:grpSpPr>
          <a:xfrm>
            <a:off x="2512576" y="1940888"/>
            <a:ext cx="1811470" cy="2837819"/>
            <a:chOff x="2512576" y="1940888"/>
            <a:chExt cx="1811470" cy="2837819"/>
          </a:xfrm>
        </p:grpSpPr>
        <p:pic>
          <p:nvPicPr>
            <p:cNvPr id="7" name="Picture 6" descr="A person standing in front of a wall with drawings on it&#10;&#10;Description automatically generated with low confidence">
              <a:extLst>
                <a:ext uri="{FF2B5EF4-FFF2-40B4-BE49-F238E27FC236}">
                  <a16:creationId xmlns:a16="http://schemas.microsoft.com/office/drawing/2014/main" id="{B03DAF63-EA9A-4C98-9FD0-1D724827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76" y="1940888"/>
              <a:ext cx="1811470" cy="283781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00F805-A35C-47D2-A592-EA41F65BD0E6}"/>
                </a:ext>
              </a:extLst>
            </p:cNvPr>
            <p:cNvSpPr txBox="1"/>
            <p:nvPr/>
          </p:nvSpPr>
          <p:spPr>
            <a:xfrm>
              <a:off x="3418311" y="2147362"/>
              <a:ext cx="84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1-5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ED21-4213-4E6C-909D-8421441A61F1}"/>
              </a:ext>
            </a:extLst>
          </p:cNvPr>
          <p:cNvGrpSpPr/>
          <p:nvPr/>
        </p:nvGrpSpPr>
        <p:grpSpPr>
          <a:xfrm>
            <a:off x="4680595" y="1940888"/>
            <a:ext cx="1811470" cy="2837820"/>
            <a:chOff x="4680595" y="1940888"/>
            <a:chExt cx="1811470" cy="2837820"/>
          </a:xfrm>
        </p:grpSpPr>
        <p:pic>
          <p:nvPicPr>
            <p:cNvPr id="9" name="Picture 8" descr="A person with the hands up&#10;&#10;Description automatically generated with low confidence">
              <a:extLst>
                <a:ext uri="{FF2B5EF4-FFF2-40B4-BE49-F238E27FC236}">
                  <a16:creationId xmlns:a16="http://schemas.microsoft.com/office/drawing/2014/main" id="{67C64C91-AB37-4655-9809-141DB133A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595" y="1940888"/>
              <a:ext cx="1811470" cy="28378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3BDBF-274A-4ABE-AD5F-1AEFEBC51B88}"/>
                </a:ext>
              </a:extLst>
            </p:cNvPr>
            <p:cNvSpPr txBox="1"/>
            <p:nvPr/>
          </p:nvSpPr>
          <p:spPr>
            <a:xfrm>
              <a:off x="5026168" y="2129666"/>
              <a:ext cx="84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6-10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C69AC6-03B5-467C-9A5C-6921C3B7C980}"/>
              </a:ext>
            </a:extLst>
          </p:cNvPr>
          <p:cNvGrpSpPr/>
          <p:nvPr/>
        </p:nvGrpSpPr>
        <p:grpSpPr>
          <a:xfrm>
            <a:off x="6848613" y="1940890"/>
            <a:ext cx="1811470" cy="2837820"/>
            <a:chOff x="6848613" y="1940890"/>
            <a:chExt cx="1811470" cy="2837820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10A1C15-1F6D-4267-BA74-8E8F3C74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613" y="1940890"/>
              <a:ext cx="1811470" cy="283782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33DFDC-015A-4F3F-878F-4E8B3683CDC8}"/>
                </a:ext>
              </a:extLst>
            </p:cNvPr>
            <p:cNvSpPr txBox="1"/>
            <p:nvPr/>
          </p:nvSpPr>
          <p:spPr>
            <a:xfrm>
              <a:off x="7125346" y="2141464"/>
              <a:ext cx="84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11-15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09732F0-4471-40D8-AE2E-8D1AF30592A5}"/>
              </a:ext>
            </a:extLst>
          </p:cNvPr>
          <p:cNvSpPr txBox="1"/>
          <p:nvPr/>
        </p:nvSpPr>
        <p:spPr>
          <a:xfrm>
            <a:off x="2993557" y="5026947"/>
            <a:ext cx="8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D3299D-9C9A-41AA-87FB-75341CEF23E5}"/>
              </a:ext>
            </a:extLst>
          </p:cNvPr>
          <p:cNvSpPr txBox="1"/>
          <p:nvPr/>
        </p:nvSpPr>
        <p:spPr>
          <a:xfrm>
            <a:off x="5340516" y="5026947"/>
            <a:ext cx="8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58B107-A0C5-482B-A85E-54979416D808}"/>
              </a:ext>
            </a:extLst>
          </p:cNvPr>
          <p:cNvSpPr txBox="1"/>
          <p:nvPr/>
        </p:nvSpPr>
        <p:spPr>
          <a:xfrm>
            <a:off x="7688460" y="5026947"/>
            <a:ext cx="84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Allgemeines</a:t>
            </a:r>
          </a:p>
          <a:p>
            <a:r>
              <a:rPr lang="de-DE" sz="3200" dirty="0" err="1"/>
              <a:t>Shot</a:t>
            </a:r>
            <a:r>
              <a:rPr lang="de-DE" sz="3200" dirty="0"/>
              <a:t> </a:t>
            </a:r>
            <a:r>
              <a:rPr lang="de-DE" sz="3200" dirty="0" err="1"/>
              <a:t>Clock</a:t>
            </a:r>
            <a:endParaRPr lang="de-DE" sz="3200" dirty="0"/>
          </a:p>
          <a:p>
            <a:r>
              <a:rPr lang="de-DE" sz="3200" dirty="0"/>
              <a:t>Anlage</a:t>
            </a:r>
          </a:p>
          <a:p>
            <a:r>
              <a:rPr lang="de-DE" sz="3200" dirty="0"/>
              <a:t>Anschreiben</a:t>
            </a:r>
            <a:endParaRPr lang="en-US" sz="3200" dirty="0"/>
          </a:p>
        </p:txBody>
      </p:sp>
      <p:pic>
        <p:nvPicPr>
          <p:cNvPr id="4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14" y="177021"/>
            <a:ext cx="1418705" cy="1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0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81AB-8361-4D5B-8670-45ACAD02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Schiedsrichterzeichen - Korberfolg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18558-D776-420F-9D87-B3017F4E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" y="2095499"/>
            <a:ext cx="7858125" cy="3829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94355-8351-443C-95B4-AE418FF47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213" y="2095499"/>
            <a:ext cx="3982010" cy="38390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BCA296-B369-41AD-B594-E7D04C6490FA}"/>
              </a:ext>
            </a:extLst>
          </p:cNvPr>
          <p:cNvSpPr/>
          <p:nvPr/>
        </p:nvSpPr>
        <p:spPr>
          <a:xfrm>
            <a:off x="6094959" y="2095499"/>
            <a:ext cx="1219200" cy="215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4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81AB-8361-4D5B-8670-45ACAD02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Schiedsrichterzeichen - Foul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85982-353A-4B9F-8049-ABFDA0C6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357" y="2509277"/>
            <a:ext cx="6587994" cy="3017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8D1B6C-B23A-454F-8AAE-E17E04626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351" y="2509277"/>
            <a:ext cx="1922294" cy="3017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960B8-7B67-41E6-BCBC-3DF68B26C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61" y="2509278"/>
            <a:ext cx="1926995" cy="30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81AB-8361-4D5B-8670-45ACAD02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Schiedsrichterzeichen - Uhr 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C1F00-42E7-42F9-9976-97F98E5E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46" y="2295804"/>
            <a:ext cx="75914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10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81AB-8361-4D5B-8670-45ACAD02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Schiedsrichterzeichen - </a:t>
            </a:r>
            <a:r>
              <a:rPr lang="de-DE" dirty="0" err="1"/>
              <a:t>uhr</a:t>
            </a:r>
            <a:r>
              <a:rPr lang="de-DE" dirty="0"/>
              <a:t>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3BCD3-0847-47BC-B8B4-C72FCE6B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13" y="2457462"/>
            <a:ext cx="1864734" cy="2926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6A743-7727-458F-BFA2-CD362B02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87" y="2455640"/>
            <a:ext cx="6736826" cy="2930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ED2AA6-B08B-4B62-B0AD-028BBD989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35" y="2455640"/>
            <a:ext cx="1780352" cy="29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Spielperiode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13" y="1886508"/>
            <a:ext cx="7040794" cy="47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8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Abschluss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96" y="1912273"/>
            <a:ext cx="90773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6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</a:t>
            </a:r>
            <a:r>
              <a:rPr lang="de-DE"/>
              <a:t>Abschluss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83" y="2164316"/>
            <a:ext cx="4816879" cy="2655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27" y="2378652"/>
            <a:ext cx="51625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Fragen?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4348" y="3158835"/>
            <a:ext cx="5132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/>
              <a:t>Fragen!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7712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5E26-3076-426A-AB50-91A9F7AB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5674-A61B-4540-88BC-ADD3BDCE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Zwei Spiele</a:t>
            </a:r>
          </a:p>
          <a:p>
            <a:r>
              <a:rPr lang="de-DE" dirty="0"/>
              <a:t>Lernende: je eine Halbzeit aktiv und passiv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Erste Halbzeit Spiel 1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Erste Halbzeit Spiel 2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Mittag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Zweite Halbzeit Spiel 1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Zweite Halbzeit Spiel 2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Duschen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Grillen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8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C2FE02-44AF-490F-AD08-D05C6CF18DA0}"/>
              </a:ext>
            </a:extLst>
          </p:cNvPr>
          <p:cNvSpPr/>
          <p:nvPr/>
        </p:nvSpPr>
        <p:spPr>
          <a:xfrm>
            <a:off x="6096000" y="1792936"/>
            <a:ext cx="6096000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2A2-FA0C-4E07-B877-947D81D5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Einteilung Spiel 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ACE33-B508-40BD-A1A9-F827C0078818}"/>
              </a:ext>
            </a:extLst>
          </p:cNvPr>
          <p:cNvSpPr txBox="1"/>
          <p:nvPr/>
        </p:nvSpPr>
        <p:spPr>
          <a:xfrm>
            <a:off x="977200" y="2326340"/>
            <a:ext cx="3612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Team Weiß</a:t>
            </a:r>
          </a:p>
          <a:p>
            <a:r>
              <a:rPr lang="de-DE" dirty="0"/>
              <a:t>Bela</a:t>
            </a:r>
          </a:p>
          <a:p>
            <a:r>
              <a:rPr lang="de-DE" dirty="0"/>
              <a:t>Maurits</a:t>
            </a:r>
          </a:p>
          <a:p>
            <a:r>
              <a:rPr lang="de-DE" dirty="0"/>
              <a:t>Marie (A.)</a:t>
            </a:r>
          </a:p>
          <a:p>
            <a:r>
              <a:rPr lang="de-DE" dirty="0"/>
              <a:t>Tim</a:t>
            </a:r>
          </a:p>
          <a:p>
            <a:endParaRPr lang="de-DE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F5E2C-9430-4DC7-BC14-8DA519461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28" y="1818274"/>
            <a:ext cx="5193207" cy="3448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CFBE38-0B12-4406-8803-DCFAAA69B41F}"/>
              </a:ext>
            </a:extLst>
          </p:cNvPr>
          <p:cNvSpPr txBox="1"/>
          <p:nvPr/>
        </p:nvSpPr>
        <p:spPr>
          <a:xfrm>
            <a:off x="9594524" y="2326339"/>
            <a:ext cx="3612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2"/>
                </a:solidFill>
              </a:rPr>
              <a:t>Team Blau</a:t>
            </a:r>
          </a:p>
          <a:p>
            <a:r>
              <a:rPr lang="de-DE" dirty="0" err="1">
                <a:solidFill>
                  <a:schemeClr val="bg2"/>
                </a:solidFill>
              </a:rPr>
              <a:t>Houssem</a:t>
            </a:r>
            <a:endParaRPr lang="de-DE" dirty="0">
              <a:solidFill>
                <a:schemeClr val="bg2"/>
              </a:solidFill>
            </a:endParaRPr>
          </a:p>
          <a:p>
            <a:r>
              <a:rPr lang="de-DE" dirty="0">
                <a:solidFill>
                  <a:schemeClr val="bg2"/>
                </a:solidFill>
              </a:rPr>
              <a:t>Josh</a:t>
            </a:r>
          </a:p>
          <a:p>
            <a:r>
              <a:rPr lang="de-DE" dirty="0">
                <a:solidFill>
                  <a:schemeClr val="bg2"/>
                </a:solidFill>
              </a:rPr>
              <a:t>Marie-Louise</a:t>
            </a:r>
          </a:p>
          <a:p>
            <a:r>
              <a:rPr lang="de-DE" dirty="0">
                <a:solidFill>
                  <a:schemeClr val="bg2"/>
                </a:solidFill>
              </a:rPr>
              <a:t>Matze</a:t>
            </a:r>
          </a:p>
          <a:p>
            <a:r>
              <a:rPr lang="de-DE" dirty="0" err="1">
                <a:solidFill>
                  <a:schemeClr val="bg2"/>
                </a:solidFill>
              </a:rPr>
              <a:t>Zony</a:t>
            </a:r>
            <a:endParaRPr lang="de-DE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75484-95EA-4D57-A20F-E0179BD62F62}"/>
              </a:ext>
            </a:extLst>
          </p:cNvPr>
          <p:cNvSpPr txBox="1"/>
          <p:nvPr/>
        </p:nvSpPr>
        <p:spPr>
          <a:xfrm>
            <a:off x="3701521" y="5380216"/>
            <a:ext cx="275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Schreiben: Manu</a:t>
            </a:r>
          </a:p>
          <a:p>
            <a:r>
              <a:rPr lang="de-DE" dirty="0"/>
              <a:t>Anlage: Christoph</a:t>
            </a:r>
          </a:p>
          <a:p>
            <a:r>
              <a:rPr lang="de-DE" dirty="0" err="1"/>
              <a:t>Shotclock</a:t>
            </a:r>
            <a:r>
              <a:rPr lang="de-DE" dirty="0"/>
              <a:t>: Dirk</a:t>
            </a:r>
          </a:p>
          <a:p>
            <a:r>
              <a:rPr lang="de-DE" dirty="0"/>
              <a:t>Pfeifen: Christian/ Alex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E2137-CD30-4C33-A49D-A7D43A2E8286}"/>
              </a:ext>
            </a:extLst>
          </p:cNvPr>
          <p:cNvSpPr txBox="1"/>
          <p:nvPr/>
        </p:nvSpPr>
        <p:spPr>
          <a:xfrm>
            <a:off x="6152029" y="5380216"/>
            <a:ext cx="204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Leyla, Richie</a:t>
            </a:r>
          </a:p>
          <a:p>
            <a:r>
              <a:rPr lang="de-DE" dirty="0">
                <a:solidFill>
                  <a:schemeClr val="bg2"/>
                </a:solidFill>
              </a:rPr>
              <a:t>Zaher, Mahmoud</a:t>
            </a:r>
          </a:p>
          <a:p>
            <a:r>
              <a:rPr lang="de-DE" dirty="0">
                <a:solidFill>
                  <a:schemeClr val="bg2"/>
                </a:solidFill>
              </a:rPr>
              <a:t>Leo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8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88" y="2288924"/>
            <a:ext cx="9784080" cy="4206240"/>
          </a:xfrm>
        </p:spPr>
        <p:txBody>
          <a:bodyPr>
            <a:normAutofit/>
          </a:bodyPr>
          <a:lstStyle/>
          <a:p>
            <a:r>
              <a:rPr lang="de-DE" sz="3200" dirty="0"/>
              <a:t>Keine Angst!</a:t>
            </a:r>
          </a:p>
          <a:p>
            <a:pPr lvl="1"/>
            <a:r>
              <a:rPr lang="de-DE" sz="3200" dirty="0"/>
              <a:t>Jeder kann Kampfgericht machen</a:t>
            </a:r>
          </a:p>
          <a:p>
            <a:pPr lvl="1"/>
            <a:r>
              <a:rPr lang="de-DE" sz="3200" dirty="0"/>
              <a:t>Jeder macht mal Fehler</a:t>
            </a:r>
          </a:p>
          <a:p>
            <a:pPr lvl="1"/>
            <a:r>
              <a:rPr lang="de-DE" sz="3200" dirty="0"/>
              <a:t>Je früher man Bescheid sagt desto leichter </a:t>
            </a:r>
            <a:br>
              <a:rPr lang="de-DE" sz="3200" dirty="0"/>
            </a:br>
            <a:r>
              <a:rPr lang="de-DE" sz="3200" dirty="0"/>
              <a:t>lässt es sich korrigieren</a:t>
            </a:r>
          </a:p>
          <a:p>
            <a:pPr lvl="1"/>
            <a:r>
              <a:rPr lang="de-DE" sz="3200" dirty="0"/>
              <a:t>Schiedsrichter helfen</a:t>
            </a:r>
          </a:p>
          <a:p>
            <a:pPr lvl="1"/>
            <a:r>
              <a:rPr lang="de-DE" sz="3200" dirty="0"/>
              <a:t>Übung macht den Meister</a:t>
            </a:r>
            <a:endParaRPr lang="en-US" sz="3200" dirty="0"/>
          </a:p>
        </p:txBody>
      </p:sp>
      <p:pic>
        <p:nvPicPr>
          <p:cNvPr id="4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14" y="177021"/>
            <a:ext cx="1418705" cy="1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ang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ang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3353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&quot;No&quot; Symbol 10"/>
          <p:cNvSpPr/>
          <p:nvPr/>
        </p:nvSpPr>
        <p:spPr>
          <a:xfrm>
            <a:off x="1952095" y="3539067"/>
            <a:ext cx="1413933" cy="1302808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C2FE02-44AF-490F-AD08-D05C6CF18DA0}"/>
              </a:ext>
            </a:extLst>
          </p:cNvPr>
          <p:cNvSpPr/>
          <p:nvPr/>
        </p:nvSpPr>
        <p:spPr>
          <a:xfrm>
            <a:off x="6096000" y="1792936"/>
            <a:ext cx="6096000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2A2-FA0C-4E07-B877-947D81D5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Einteilung Spiel 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ACE33-B508-40BD-A1A9-F827C0078818}"/>
              </a:ext>
            </a:extLst>
          </p:cNvPr>
          <p:cNvSpPr txBox="1"/>
          <p:nvPr/>
        </p:nvSpPr>
        <p:spPr>
          <a:xfrm>
            <a:off x="977200" y="2326340"/>
            <a:ext cx="3612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Team Weiß</a:t>
            </a:r>
          </a:p>
          <a:p>
            <a:r>
              <a:rPr lang="de-DE" dirty="0"/>
              <a:t>Bela</a:t>
            </a:r>
          </a:p>
          <a:p>
            <a:r>
              <a:rPr lang="de-DE" dirty="0"/>
              <a:t>Christian</a:t>
            </a:r>
          </a:p>
          <a:p>
            <a:r>
              <a:rPr lang="de-DE" dirty="0"/>
              <a:t>Mahmoud</a:t>
            </a:r>
          </a:p>
          <a:p>
            <a:r>
              <a:rPr lang="de-DE" dirty="0"/>
              <a:t>Manu</a:t>
            </a:r>
          </a:p>
          <a:p>
            <a:r>
              <a:rPr lang="de-DE" dirty="0"/>
              <a:t>Leo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F5E2C-9430-4DC7-BC14-8DA519461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28" y="1818274"/>
            <a:ext cx="5193207" cy="3448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CFBE38-0B12-4406-8803-DCFAAA69B41F}"/>
              </a:ext>
            </a:extLst>
          </p:cNvPr>
          <p:cNvSpPr txBox="1"/>
          <p:nvPr/>
        </p:nvSpPr>
        <p:spPr>
          <a:xfrm>
            <a:off x="9594524" y="2326339"/>
            <a:ext cx="36120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2"/>
                </a:solidFill>
              </a:rPr>
              <a:t>Team Blau</a:t>
            </a:r>
          </a:p>
          <a:p>
            <a:r>
              <a:rPr lang="de-DE" dirty="0">
                <a:solidFill>
                  <a:schemeClr val="bg2"/>
                </a:solidFill>
              </a:rPr>
              <a:t>Zaher</a:t>
            </a:r>
          </a:p>
          <a:p>
            <a:r>
              <a:rPr lang="de-DE" dirty="0">
                <a:solidFill>
                  <a:schemeClr val="bg2"/>
                </a:solidFill>
              </a:rPr>
              <a:t>Leyla</a:t>
            </a:r>
          </a:p>
          <a:p>
            <a:r>
              <a:rPr lang="de-DE" dirty="0">
                <a:solidFill>
                  <a:schemeClr val="bg2"/>
                </a:solidFill>
              </a:rPr>
              <a:t>Christoph</a:t>
            </a:r>
          </a:p>
          <a:p>
            <a:r>
              <a:rPr lang="de-DE" dirty="0">
                <a:solidFill>
                  <a:schemeClr val="bg2"/>
                </a:solidFill>
              </a:rPr>
              <a:t>Hasi</a:t>
            </a:r>
          </a:p>
          <a:p>
            <a:r>
              <a:rPr lang="de-DE" dirty="0">
                <a:solidFill>
                  <a:schemeClr val="bg2"/>
                </a:solidFill>
              </a:rPr>
              <a:t>Matze</a:t>
            </a:r>
          </a:p>
          <a:p>
            <a:r>
              <a:rPr lang="de-DE" dirty="0">
                <a:solidFill>
                  <a:schemeClr val="bg2"/>
                </a:solidFill>
              </a:rPr>
              <a:t>Richie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75484-95EA-4D57-A20F-E0179BD62F62}"/>
              </a:ext>
            </a:extLst>
          </p:cNvPr>
          <p:cNvSpPr txBox="1"/>
          <p:nvPr/>
        </p:nvSpPr>
        <p:spPr>
          <a:xfrm>
            <a:off x="3701521" y="5380216"/>
            <a:ext cx="275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Schreiben: Tim</a:t>
            </a:r>
          </a:p>
          <a:p>
            <a:r>
              <a:rPr lang="de-DE" dirty="0"/>
              <a:t>Anlage: </a:t>
            </a:r>
            <a:r>
              <a:rPr lang="de-DE" dirty="0" err="1"/>
              <a:t>Zony</a:t>
            </a:r>
            <a:endParaRPr lang="de-DE" dirty="0"/>
          </a:p>
          <a:p>
            <a:r>
              <a:rPr lang="de-DE" dirty="0" err="1"/>
              <a:t>Shotclock</a:t>
            </a:r>
            <a:r>
              <a:rPr lang="de-DE" dirty="0"/>
              <a:t>: Martin</a:t>
            </a:r>
          </a:p>
          <a:p>
            <a:r>
              <a:rPr lang="de-DE" dirty="0"/>
              <a:t>Pfeifen: Khalid/ Alex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E2137-CD30-4C33-A49D-A7D43A2E8286}"/>
              </a:ext>
            </a:extLst>
          </p:cNvPr>
          <p:cNvSpPr txBox="1"/>
          <p:nvPr/>
        </p:nvSpPr>
        <p:spPr>
          <a:xfrm>
            <a:off x="6152029" y="5380216"/>
            <a:ext cx="260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Josh, Marie</a:t>
            </a:r>
          </a:p>
          <a:p>
            <a:r>
              <a:rPr lang="de-DE" dirty="0">
                <a:solidFill>
                  <a:schemeClr val="bg2"/>
                </a:solidFill>
              </a:rPr>
              <a:t>Dirk, </a:t>
            </a:r>
            <a:r>
              <a:rPr lang="de-DE" dirty="0" err="1">
                <a:solidFill>
                  <a:schemeClr val="bg2"/>
                </a:solidFill>
              </a:rPr>
              <a:t>Houssem</a:t>
            </a:r>
            <a:endParaRPr lang="de-DE" dirty="0">
              <a:solidFill>
                <a:schemeClr val="bg2"/>
              </a:solidFill>
            </a:endParaRPr>
          </a:p>
          <a:p>
            <a:r>
              <a:rPr lang="de-DE" dirty="0">
                <a:solidFill>
                  <a:schemeClr val="bg2"/>
                </a:solidFill>
              </a:rPr>
              <a:t>Maurits, Marie-Louise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1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AnsChreiber</a:t>
            </a:r>
            <a:r>
              <a:rPr lang="de-DE" dirty="0"/>
              <a:t> – Fragen?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4348" y="3158835"/>
            <a:ext cx="5132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/>
              <a:t>Fragen?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437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DF4B-1B80-46E1-AB23-B7F56884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Shotclock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BE36-851D-454B-84F4-545025A1E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4169181" cy="420624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Lernen heute:</a:t>
            </a:r>
          </a:p>
          <a:p>
            <a:pPr marL="0" indent="0">
              <a:buNone/>
            </a:pPr>
            <a:r>
              <a:rPr lang="de-DE" sz="4400" dirty="0"/>
              <a:t>LEO</a:t>
            </a:r>
          </a:p>
          <a:p>
            <a:pPr marL="0" indent="0">
              <a:buNone/>
            </a:pPr>
            <a:r>
              <a:rPr lang="de-DE" sz="4400" dirty="0"/>
              <a:t>MAURITS</a:t>
            </a:r>
          </a:p>
          <a:p>
            <a:pPr marL="0" indent="0">
              <a:buNone/>
            </a:pPr>
            <a:r>
              <a:rPr lang="de-DE" sz="4400" dirty="0"/>
              <a:t>MARIE-LOUISE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70FFD-CAF6-4BB1-A2F0-18F805DF017B}"/>
              </a:ext>
            </a:extLst>
          </p:cNvPr>
          <p:cNvSpPr txBox="1">
            <a:spLocks/>
          </p:cNvSpPr>
          <p:nvPr/>
        </p:nvSpPr>
        <p:spPr>
          <a:xfrm>
            <a:off x="6817818" y="2011680"/>
            <a:ext cx="4169181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/>
              <a:t>Lehren heute:</a:t>
            </a:r>
            <a:endParaRPr lang="de-DE" sz="4400" dirty="0"/>
          </a:p>
          <a:p>
            <a:pPr marL="0" indent="0">
              <a:buFont typeface="Wingdings" pitchFamily="2" charset="2"/>
              <a:buNone/>
            </a:pPr>
            <a:r>
              <a:rPr lang="de-DE" sz="4400" dirty="0"/>
              <a:t>DIRK</a:t>
            </a:r>
          </a:p>
          <a:p>
            <a:pPr marL="0" indent="0">
              <a:buFont typeface="Wingdings" pitchFamily="2" charset="2"/>
              <a:buNone/>
            </a:pPr>
            <a:r>
              <a:rPr lang="de-DE" sz="4400" dirty="0"/>
              <a:t>ZONY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044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Shot</a:t>
            </a:r>
            <a:r>
              <a:rPr lang="de-DE" dirty="0"/>
              <a:t> </a:t>
            </a:r>
            <a:r>
              <a:rPr lang="de-DE" dirty="0" err="1"/>
              <a:t>Clock</a:t>
            </a:r>
            <a:endParaRPr lang="en-US" dirty="0"/>
          </a:p>
        </p:txBody>
      </p:sp>
      <p:pic>
        <p:nvPicPr>
          <p:cNvPr id="4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14" y="177021"/>
            <a:ext cx="1418705" cy="1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ang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1475" y="2151529"/>
            <a:ext cx="10521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Einschalten: </a:t>
            </a:r>
          </a:p>
          <a:p>
            <a:r>
              <a:rPr lang="de-DE" sz="2000" dirty="0"/>
              <a:t>	• Wenn nach dem Sprungball der erste Spieler Ballkontrolle gewinnt</a:t>
            </a:r>
          </a:p>
          <a:p>
            <a:r>
              <a:rPr lang="de-DE" sz="2000" dirty="0"/>
              <a:t>	• Bei einem Einwurf, wenn der erste Spieler auf dem Feld (egal wer) den Ball berührt. </a:t>
            </a:r>
          </a:p>
          <a:p>
            <a:r>
              <a:rPr lang="de-DE" sz="2000" dirty="0"/>
              <a:t>	• Beim Rebound, wenn ein Spieler die Ballkontrolle erlangt. </a:t>
            </a:r>
          </a:p>
          <a:p>
            <a:endParaRPr lang="de-DE" sz="2000" dirty="0"/>
          </a:p>
          <a:p>
            <a:r>
              <a:rPr lang="de-DE" sz="2000" dirty="0"/>
              <a:t>Anhalten: </a:t>
            </a:r>
          </a:p>
          <a:p>
            <a:r>
              <a:rPr lang="de-DE" sz="2000" dirty="0"/>
              <a:t>	• Immer, wenn der Schiedsrichter pfeift. </a:t>
            </a:r>
          </a:p>
          <a:p>
            <a:r>
              <a:rPr lang="de-DE" sz="2000" dirty="0"/>
              <a:t>	• Wenn der Ball beim Korbwurf den Ring berührt. </a:t>
            </a:r>
          </a:p>
          <a:p>
            <a:r>
              <a:rPr lang="de-DE" sz="2000" dirty="0"/>
              <a:t>	• Nach Korberfolg. </a:t>
            </a:r>
          </a:p>
          <a:p>
            <a:endParaRPr lang="de-DE" sz="2000" dirty="0"/>
          </a:p>
          <a:p>
            <a:r>
              <a:rPr lang="de-DE" sz="2000" dirty="0"/>
              <a:t>Ausschalten: </a:t>
            </a:r>
          </a:p>
          <a:p>
            <a:r>
              <a:rPr lang="de-DE" sz="2000" dirty="0"/>
              <a:t>	• Wenn weniger als 24/ 14 Sekunden in einem Viertel, oder einer Verlängerung zu spielen sind.</a:t>
            </a:r>
          </a:p>
          <a:p>
            <a:r>
              <a:rPr lang="de-DE" sz="2000" dirty="0"/>
              <a:t>	( Bei Wurf mit mehr als 15 sec </a:t>
            </a:r>
            <a:r>
              <a:rPr lang="de-DE" sz="2000" dirty="0" err="1"/>
              <a:t>Restzeit</a:t>
            </a:r>
            <a:r>
              <a:rPr lang="de-DE" sz="2000" dirty="0"/>
              <a:t> Uhr und Offensiv Rebound auf 14 starten) </a:t>
            </a:r>
          </a:p>
          <a:p>
            <a:r>
              <a:rPr lang="de-DE" sz="2000" dirty="0"/>
              <a:t> </a:t>
            </a:r>
            <a:endParaRPr lang="en-US" sz="2000" dirty="0"/>
          </a:p>
        </p:txBody>
      </p:sp>
      <p:sp>
        <p:nvSpPr>
          <p:cNvPr id="8" name="Smiley Face 7"/>
          <p:cNvSpPr/>
          <p:nvPr/>
        </p:nvSpPr>
        <p:spPr>
          <a:xfrm>
            <a:off x="586781" y="2151529"/>
            <a:ext cx="510988" cy="519953"/>
          </a:xfrm>
          <a:prstGeom prst="smileyFac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586781" y="3675528"/>
            <a:ext cx="510988" cy="519953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586781" y="5199528"/>
            <a:ext cx="510988" cy="519953"/>
          </a:xfrm>
          <a:prstGeom prst="smileyFac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Shot</a:t>
            </a:r>
            <a:r>
              <a:rPr lang="de-DE" dirty="0"/>
              <a:t> </a:t>
            </a:r>
            <a:r>
              <a:rPr lang="de-DE" dirty="0" err="1"/>
              <a:t>Clock</a:t>
            </a:r>
            <a:endParaRPr lang="en-US" dirty="0"/>
          </a:p>
        </p:txBody>
      </p:sp>
      <p:pic>
        <p:nvPicPr>
          <p:cNvPr id="4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14" y="177021"/>
            <a:ext cx="1418705" cy="1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ang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25" y="2117445"/>
            <a:ext cx="7772681" cy="40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D708-0F78-473B-A3D3-79C25822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6C55-1672-4924-84BD-ACC6D3C0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Lernen heute</a:t>
            </a:r>
          </a:p>
          <a:p>
            <a:pPr marL="0" indent="0">
              <a:buNone/>
            </a:pPr>
            <a:r>
              <a:rPr lang="en-US" sz="4400" dirty="0"/>
              <a:t>ZAHER</a:t>
            </a:r>
          </a:p>
          <a:p>
            <a:pPr marL="0" indent="0">
              <a:buNone/>
            </a:pPr>
            <a:r>
              <a:rPr lang="en-US" sz="4400" dirty="0"/>
              <a:t>MAHMOUD</a:t>
            </a:r>
          </a:p>
          <a:p>
            <a:pPr marL="0" indent="0">
              <a:buNone/>
            </a:pPr>
            <a:r>
              <a:rPr lang="en-US" sz="4400" dirty="0"/>
              <a:t>DIRK</a:t>
            </a:r>
          </a:p>
          <a:p>
            <a:pPr marL="0" indent="0">
              <a:buNone/>
            </a:pPr>
            <a:r>
              <a:rPr lang="en-US" sz="4400" dirty="0"/>
              <a:t>HOUSSEM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D15A2B-D62C-4CB6-A4AF-669C200225C6}"/>
              </a:ext>
            </a:extLst>
          </p:cNvPr>
          <p:cNvSpPr txBox="1">
            <a:spLocks/>
          </p:cNvSpPr>
          <p:nvPr/>
        </p:nvSpPr>
        <p:spPr>
          <a:xfrm>
            <a:off x="6817818" y="2011680"/>
            <a:ext cx="4169181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/>
              <a:t>Lehren heute:</a:t>
            </a:r>
            <a:endParaRPr lang="de-DE" sz="4400" dirty="0"/>
          </a:p>
          <a:p>
            <a:pPr marL="0" indent="0">
              <a:buFont typeface="Wingdings" pitchFamily="2" charset="2"/>
              <a:buNone/>
            </a:pPr>
            <a:r>
              <a:rPr lang="de-DE" sz="4400" dirty="0"/>
              <a:t>CHRISTOPH</a:t>
            </a:r>
          </a:p>
          <a:p>
            <a:pPr marL="0" indent="0">
              <a:buFont typeface="Wingdings" pitchFamily="2" charset="2"/>
              <a:buNone/>
            </a:pPr>
            <a:r>
              <a:rPr lang="de-DE" sz="4400" dirty="0"/>
              <a:t>MARTIN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700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Anlage - Spielzeituhr</a:t>
            </a:r>
            <a:endParaRPr lang="en-US" dirty="0"/>
          </a:p>
        </p:txBody>
      </p:sp>
      <p:pic>
        <p:nvPicPr>
          <p:cNvPr id="4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14" y="177021"/>
            <a:ext cx="1418705" cy="1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ang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2144684"/>
            <a:ext cx="9975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Wann ist die Spielzeituhr zu starten?</a:t>
            </a:r>
            <a:br>
              <a:rPr lang="de-DE" dirty="0"/>
            </a:br>
            <a:r>
              <a:rPr lang="de-DE" dirty="0"/>
              <a:t>– Sprungball:  sobald ein Springer den Ball beim legalen Tipp berührt.</a:t>
            </a:r>
            <a:br>
              <a:rPr lang="de-DE" dirty="0"/>
            </a:br>
            <a:r>
              <a:rPr lang="de-DE" dirty="0"/>
              <a:t>– Einwurf:  sobald ein Spieler auf dem Feld den Ball berührt.</a:t>
            </a:r>
            <a:br>
              <a:rPr lang="de-DE" dirty="0"/>
            </a:br>
            <a:r>
              <a:rPr lang="de-DE" dirty="0"/>
              <a:t>– Freiwurf: sobald beim letzten oder einzigen nicht erfolgreichen Freiwurf ein Spieler den Ball berührt,         sofern nicht noch eine weitere Einwurf- oder Freiwurfstrafe folgt.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Wann ist die Spielzeituhr zu stoppen?</a:t>
            </a:r>
            <a:br>
              <a:rPr lang="de-DE" dirty="0"/>
            </a:br>
            <a:r>
              <a:rPr lang="de-DE" dirty="0"/>
              <a:t>– Bei jedem Pfiff des Schiedsrichters ist die Uhr zu stoppen.</a:t>
            </a:r>
            <a:br>
              <a:rPr lang="de-DE" dirty="0"/>
            </a:br>
            <a:r>
              <a:rPr lang="de-DE" dirty="0"/>
              <a:t>– Sofern eine Auszeit beantragt wurde, ist die Uhr auch zu stoppen, wenn die andere Mannschaft einen </a:t>
            </a:r>
            <a:r>
              <a:rPr lang="de-DE" dirty="0" err="1"/>
              <a:t>Feldkorb</a:t>
            </a:r>
            <a:r>
              <a:rPr lang="de-DE" dirty="0"/>
              <a:t> erzielt.</a:t>
            </a:r>
            <a:br>
              <a:rPr lang="de-DE" dirty="0"/>
            </a:br>
            <a:r>
              <a:rPr lang="de-DE" dirty="0"/>
              <a:t>– In den letzten zwei Minuten der 4. Spielperiode und in den letzten zwei Minuten einer jeden Verlängerung ist die Uhr auch zu stoppen, wenn eine Mannschaft in dieser Zeit einen </a:t>
            </a:r>
            <a:r>
              <a:rPr lang="de-DE" dirty="0" err="1"/>
              <a:t>Feldkorb</a:t>
            </a:r>
            <a:r>
              <a:rPr lang="de-DE" dirty="0"/>
              <a:t> erzielt (in den vorhergehenden Minuten läuft die Uhr nach Korberfolg weiter!)</a:t>
            </a:r>
            <a:endParaRPr lang="en-US" dirty="0"/>
          </a:p>
        </p:txBody>
      </p:sp>
      <p:sp>
        <p:nvSpPr>
          <p:cNvPr id="7" name="Smiley Face 6"/>
          <p:cNvSpPr/>
          <p:nvPr/>
        </p:nvSpPr>
        <p:spPr>
          <a:xfrm>
            <a:off x="307975" y="2144684"/>
            <a:ext cx="510988" cy="519953"/>
          </a:xfrm>
          <a:prstGeom prst="smileyFac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307975" y="4035746"/>
            <a:ext cx="510988" cy="519953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Anlage – weitere Aufgaben</a:t>
            </a:r>
            <a:endParaRPr lang="en-US" dirty="0"/>
          </a:p>
        </p:txBody>
      </p:sp>
      <p:pic>
        <p:nvPicPr>
          <p:cNvPr id="4" name="Picture 2" descr="https://sgh-berlin.de/medien/bilder/sgh_logo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14" y="177021"/>
            <a:ext cx="1418705" cy="15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ang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1726" y="2056686"/>
            <a:ext cx="997527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Spielerwechsel:</a:t>
            </a:r>
            <a:br>
              <a:rPr lang="de-DE" dirty="0"/>
            </a:br>
            <a:r>
              <a:rPr lang="de-DE" dirty="0"/>
              <a:t>	1) </a:t>
            </a:r>
            <a:r>
              <a:rPr lang="de-DE" b="1" dirty="0"/>
              <a:t>Spieler</a:t>
            </a:r>
            <a:r>
              <a:rPr lang="de-DE" dirty="0"/>
              <a:t> meldet Wechsel beim Kampfgericht an.</a:t>
            </a:r>
            <a:br>
              <a:rPr lang="de-DE" dirty="0"/>
            </a:br>
            <a:r>
              <a:rPr lang="de-DE" dirty="0"/>
              <a:t>	2) Kampfgericht gibt akustisches Signal,</a:t>
            </a:r>
            <a:br>
              <a:rPr lang="de-DE" dirty="0"/>
            </a:br>
            <a:r>
              <a:rPr lang="de-DE" sz="1200" dirty="0"/>
              <a:t>		– wenn der SR pfeift (bei Foul, erst wenn der SR die Foulanzeige beendet hat),</a:t>
            </a:r>
            <a:br>
              <a:rPr lang="de-DE" sz="1200" dirty="0"/>
            </a:br>
            <a:r>
              <a:rPr lang="de-DE" sz="1200" dirty="0"/>
              <a:t>		– nach einem letzten erfolgreichen Freiwurf,</a:t>
            </a:r>
            <a:br>
              <a:rPr lang="de-DE" sz="1200" dirty="0"/>
            </a:br>
            <a:r>
              <a:rPr lang="de-DE" sz="1200" dirty="0"/>
              <a:t>		– zwischen letztem Freiwurf und Einwurf (bei T-, U- oder D-Foul),</a:t>
            </a:r>
            <a:br>
              <a:rPr lang="de-DE" sz="1200" dirty="0"/>
            </a:br>
            <a:r>
              <a:rPr lang="de-DE" sz="1200" dirty="0"/>
              <a:t>		– bei </a:t>
            </a:r>
            <a:r>
              <a:rPr lang="de-DE" sz="1200" dirty="0" err="1"/>
              <a:t>Feldkorb</a:t>
            </a:r>
            <a:r>
              <a:rPr lang="de-DE" sz="1200" dirty="0"/>
              <a:t> des Gegners in den letzten 2 Minuten des 4. Viertels und jeder Verlängerung.</a:t>
            </a:r>
            <a:br>
              <a:rPr lang="de-DE" sz="1200" dirty="0"/>
            </a:br>
            <a:r>
              <a:rPr lang="de-DE" sz="1200" dirty="0"/>
              <a:t>		Signal ist möglich, bis der Ball dem Ein- oder Freiwerfer zur Verfügung steht.</a:t>
            </a:r>
          </a:p>
          <a:p>
            <a:r>
              <a:rPr lang="de-DE" dirty="0"/>
              <a:t>Auszeit:</a:t>
            </a:r>
            <a:br>
              <a:rPr lang="de-DE" dirty="0"/>
            </a:br>
            <a:r>
              <a:rPr lang="de-DE" dirty="0"/>
              <a:t>	1) meldet </a:t>
            </a:r>
            <a:r>
              <a:rPr lang="de-DE" b="1" dirty="0"/>
              <a:t>Trainer oder Co-Trainer </a:t>
            </a:r>
            <a:r>
              <a:rPr lang="de-DE" dirty="0"/>
              <a:t>beim Kampfgericht an.</a:t>
            </a:r>
            <a:br>
              <a:rPr lang="de-DE" dirty="0"/>
            </a:br>
            <a:r>
              <a:rPr lang="de-DE" dirty="0"/>
              <a:t>	2) Kampfgericht gibt akustisches Signal,</a:t>
            </a:r>
            <a:br>
              <a:rPr lang="de-DE" dirty="0"/>
            </a:br>
            <a:r>
              <a:rPr lang="de-DE" dirty="0"/>
              <a:t>	</a:t>
            </a:r>
            <a:r>
              <a:rPr lang="de-DE" sz="1400" dirty="0"/>
              <a:t>	– wenn der SR pfeift (bei Foul erst, wenn der SR die Foulanzeige beendet hat),</a:t>
            </a:r>
            <a:br>
              <a:rPr lang="de-DE" sz="1400" dirty="0"/>
            </a:br>
            <a:r>
              <a:rPr lang="de-DE" sz="1400" dirty="0"/>
              <a:t>		– nach einem letzten erfolgreichen Freiwurf,</a:t>
            </a:r>
            <a:br>
              <a:rPr lang="de-DE" sz="1400" dirty="0"/>
            </a:br>
            <a:r>
              <a:rPr lang="de-DE" sz="1400" dirty="0"/>
              <a:t>		– zwischen letztem Freiwurf und Einwurf Mittellinie (bei T-, U- oder D-Foul),</a:t>
            </a:r>
            <a:br>
              <a:rPr lang="de-DE" sz="1400" dirty="0"/>
            </a:br>
            <a:r>
              <a:rPr lang="de-DE" sz="1400" dirty="0"/>
              <a:t>		– bei </a:t>
            </a:r>
            <a:r>
              <a:rPr lang="de-DE" sz="1400" dirty="0" err="1"/>
              <a:t>Feldkorb</a:t>
            </a:r>
            <a:r>
              <a:rPr lang="de-DE" sz="1400" dirty="0"/>
              <a:t> des Gegners.</a:t>
            </a:r>
          </a:p>
          <a:p>
            <a:r>
              <a:rPr lang="de-DE" sz="1400" dirty="0"/>
              <a:t>		Das Signal ist möglich, bis der Ball dem Ein- oder Freiwerfer zur Verfügung steht.</a:t>
            </a:r>
          </a:p>
          <a:p>
            <a:endParaRPr lang="en-US" dirty="0"/>
          </a:p>
          <a:p>
            <a:r>
              <a:rPr lang="en-US" dirty="0" err="1"/>
              <a:t>Spielrichtungsanzeiger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22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6702</TotalTime>
  <Words>1077</Words>
  <Application>Microsoft Office PowerPoint</Application>
  <PresentationFormat>Widescreen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Corbel</vt:lpstr>
      <vt:lpstr>Wingdings</vt:lpstr>
      <vt:lpstr>Banded</vt:lpstr>
      <vt:lpstr>Anschreibelehrgang 2022</vt:lpstr>
      <vt:lpstr>AGENDA</vt:lpstr>
      <vt:lpstr>Allgemeines</vt:lpstr>
      <vt:lpstr>Shotclock</vt:lpstr>
      <vt:lpstr>Shot Clock</vt:lpstr>
      <vt:lpstr>Shot Clock</vt:lpstr>
      <vt:lpstr>Anlage</vt:lpstr>
      <vt:lpstr>Anlage - Spielzeituhr</vt:lpstr>
      <vt:lpstr>Anlage – weitere Aufgaben</vt:lpstr>
      <vt:lpstr>Anlage – weitere Aufgaben</vt:lpstr>
      <vt:lpstr>ANschreiben</vt:lpstr>
      <vt:lpstr>AnsChreiber</vt:lpstr>
      <vt:lpstr>AnsChreiber – vor dem Spiel</vt:lpstr>
      <vt:lpstr>AnsChreiber – Auszeiten </vt:lpstr>
      <vt:lpstr>AnsChreiber – Fouls </vt:lpstr>
      <vt:lpstr>AnsChreiber – MannschftsFouls </vt:lpstr>
      <vt:lpstr>AnsChreiber – Spielstand </vt:lpstr>
      <vt:lpstr>AnsChreiber – Spielstand </vt:lpstr>
      <vt:lpstr>Schiedsrichterzeichen - Nummern</vt:lpstr>
      <vt:lpstr>Schiedsrichterzeichen - Korberfolg  </vt:lpstr>
      <vt:lpstr>Schiedsrichterzeichen - Foul  </vt:lpstr>
      <vt:lpstr>Schiedsrichterzeichen - Uhr  </vt:lpstr>
      <vt:lpstr>Schiedsrichterzeichen - uhr  </vt:lpstr>
      <vt:lpstr>AnsChreiber – Spielperiode </vt:lpstr>
      <vt:lpstr>AnsChreiber – Abschluss 1</vt:lpstr>
      <vt:lpstr>AnsChreiber – Abschluss 2</vt:lpstr>
      <vt:lpstr>AnsChreiber – Fragen? </vt:lpstr>
      <vt:lpstr>Ablauf</vt:lpstr>
      <vt:lpstr>Einteilung Spiel 1</vt:lpstr>
      <vt:lpstr>Einteilung Spiel 2</vt:lpstr>
      <vt:lpstr>AnsChreiber – Fragen? </vt:lpstr>
    </vt:vector>
  </TitlesOfParts>
  <Company>Hyland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Anschreibelehrgang 2019</dc:title>
  <dc:creator>Alexander van der Brock</dc:creator>
  <cp:lastModifiedBy>AvB BROCK</cp:lastModifiedBy>
  <cp:revision>15</cp:revision>
  <cp:lastPrinted>2022-04-10T08:29:15Z</cp:lastPrinted>
  <dcterms:created xsi:type="dcterms:W3CDTF">2019-11-08T12:18:34Z</dcterms:created>
  <dcterms:modified xsi:type="dcterms:W3CDTF">2022-07-28T10:08:35Z</dcterms:modified>
</cp:coreProperties>
</file>